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7" r:id="rId8"/>
    <p:sldId id="268" r:id="rId9"/>
    <p:sldId id="261" r:id="rId10"/>
    <p:sldId id="269" r:id="rId11"/>
    <p:sldId id="262" r:id="rId12"/>
    <p:sldId id="270" r:id="rId13"/>
    <p:sldId id="271" r:id="rId14"/>
    <p:sldId id="263" r:id="rId15"/>
    <p:sldId id="272" r:id="rId16"/>
    <p:sldId id="273" r:id="rId17"/>
    <p:sldId id="264" r:id="rId18"/>
    <p:sldId id="274" r:id="rId19"/>
    <p:sldId id="275" r:id="rId20"/>
    <p:sldId id="276" r:id="rId21"/>
    <p:sldId id="265" r:id="rId22"/>
    <p:sldId id="277" r:id="rId23"/>
    <p:sldId id="278" r:id="rId24"/>
    <p:sldId id="279" r:id="rId25"/>
    <p:sldId id="266" r:id="rId26"/>
    <p:sldId id="281" r:id="rId27"/>
    <p:sldId id="283" r:id="rId28"/>
    <p:sldId id="284" r:id="rId29"/>
    <p:sldId id="285" r:id="rId30"/>
    <p:sldId id="286" r:id="rId31"/>
    <p:sldId id="287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6" autoAdjust="0"/>
    <p:restoredTop sz="95581" autoAdjust="0"/>
  </p:normalViewPr>
  <p:slideViewPr>
    <p:cSldViewPr snapToGrid="0">
      <p:cViewPr varScale="1">
        <p:scale>
          <a:sx n="93" d="100"/>
          <a:sy n="93" d="100"/>
        </p:scale>
        <p:origin x="63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2-08T09:27:55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497">
    <iact:property name="dataType"/>
    <iact:actionData xml:id="d0">
      <inkml:trace xmlns:inkml="http://www.w3.org/2003/InkML" xml:id="stk0" contextRef="#ctx0" brushRef="#br0">11444 18064 0,'138'0'300,"46"0"-297,182-46 42,1-45-41,-298 68 12,23-23-14,-69 46 39,115-46-39,-116 46 14,24-23-13,-23 0 24,0 23-24,0 0 39,0 0-41,0 0 29,0 0 1,0 0-29,0 0 28,0 0-27,23 0 25,-23 0-25,-1 23-1,24 0 40,-46 0-40,23-23 11,-23 23 19,-23-23 78,-23 0-78,1 0-28,22 23 13,-46 0-15,46 0 8,-23-23-6,-46 45 26,46-22-26,1-23 34,-47 23-35,69-23 14,-23 23-14,0-23 36,46 23-6,-46-23-30,23 23 71,0-23 6,23 23-77,-23 0 55,1-23-56,22 23 92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02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5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145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75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71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563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24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6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65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6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52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45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5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96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55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8879CAF-AC80-4500-BD5A-F471172AAA1A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042769-B400-416C-B5E1-F21D9B57E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08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roblem-analysis-solution-449365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9FB15-45E3-265C-3B4C-FDE7DB6A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3" y="0"/>
            <a:ext cx="11824447" cy="1927412"/>
          </a:xfrm>
        </p:spPr>
        <p:txBody>
          <a:bodyPr>
            <a:normAutofit/>
          </a:bodyPr>
          <a:lstStyle/>
          <a:p>
            <a:r>
              <a:rPr lang="en-IN" b="1" i="1" u="sng" dirty="0">
                <a:solidFill>
                  <a:srgbClr val="00B050"/>
                </a:solidFill>
              </a:rPr>
              <a:t>Capstone Project </a:t>
            </a:r>
            <a:br>
              <a:rPr lang="en-IN" b="1" i="1" dirty="0"/>
            </a:br>
            <a:r>
              <a:rPr lang="en-IN" b="1" i="1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Northwind Sales Analysis                </a:t>
            </a:r>
            <a:br>
              <a:rPr lang="en-IN" b="1" i="1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IN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                 ~ By : Anoop Gupta </a:t>
            </a:r>
          </a:p>
        </p:txBody>
      </p:sp>
      <p:pic>
        <p:nvPicPr>
          <p:cNvPr id="9" name="Picture 8" descr="Businessperson on a computer">
            <a:extLst>
              <a:ext uri="{FF2B5EF4-FFF2-40B4-BE49-F238E27FC236}">
                <a16:creationId xmlns:a16="http://schemas.microsoft.com/office/drawing/2014/main" id="{87F04DA5-AFC6-AF70-AF28-64135C4C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87"/>
            <a:ext cx="12192000" cy="48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"/>
    </mc:Choice>
    <mc:Fallback xmlns="">
      <p:transition spd="slow" advTm="1044"/>
    </mc:Fallback>
  </mc:AlternateContent>
  <p:extLst>
    <p:ext uri="{3A86A75C-4F4B-4683-9AE1-C65F6400EC91}">
      <p14:laserTraceLst xmlns:p14="http://schemas.microsoft.com/office/powerpoint/2010/main">
        <p14:tracePtLst>
          <p14:tracePt t="1044" x="3930650" y="6350000"/>
          <p14:tracePt t="1044" x="3311525" y="6677025"/>
          <p14:tracePt t="1044" x="3319463" y="6610350"/>
          <p14:tracePt t="1044" x="3319463" y="6553200"/>
          <p14:tracePt t="1044" x="3327400" y="6494463"/>
          <p14:tracePt t="1044" x="3335338" y="6453188"/>
          <p14:tracePt t="1044" x="3352800" y="6354763"/>
          <p14:tracePt t="1044" x="3368675" y="6280150"/>
          <p14:tracePt t="1044" x="3368675" y="6264275"/>
          <p14:tracePt t="1044" x="3376613" y="6246813"/>
          <p14:tracePt t="1044" x="3376613" y="6238875"/>
          <p14:tracePt t="1044" x="3384550" y="6215063"/>
          <p14:tracePt t="1044" x="3360738" y="6223000"/>
          <p14:tracePt t="1044" x="3343275" y="6238875"/>
          <p14:tracePt t="1044" x="3311525" y="6238875"/>
          <p14:tracePt t="1044" x="3278188" y="6246813"/>
          <p14:tracePt t="1044" x="3270250" y="6256338"/>
          <p14:tracePt t="1044" x="3252788" y="6256338"/>
          <p14:tracePt t="1044" x="3252788" y="6238875"/>
          <p14:tracePt t="1044" x="3260725" y="6230938"/>
          <p14:tracePt t="1044" x="3286125" y="6223000"/>
          <p14:tracePt t="1044" x="3319463" y="6205538"/>
          <p14:tracePt t="1044" x="3360738" y="6189663"/>
          <p14:tracePt t="1044" x="3417888" y="6164263"/>
          <p14:tracePt t="1044" x="3541713" y="6107113"/>
          <p14:tracePt t="1044" x="3608388" y="6091238"/>
          <p14:tracePt t="1044" x="3683000" y="6065838"/>
          <p14:tracePt t="1044" x="3765550" y="6049963"/>
          <p14:tracePt t="1044" x="3856038" y="6032500"/>
          <p14:tracePt t="1044" x="3921125" y="6032500"/>
          <p14:tracePt t="1044" x="3954463" y="6032500"/>
          <p14:tracePt t="1044" x="3971925" y="6032500"/>
          <p14:tracePt t="1044" x="3979863" y="6040438"/>
          <p14:tracePt t="1044" x="3979863" y="6049963"/>
          <p14:tracePt t="1044" x="3962400" y="6049963"/>
          <p14:tracePt t="1044" x="3930650" y="6057900"/>
          <p14:tracePt t="1044" x="3897313" y="6057900"/>
          <p14:tracePt t="1044" x="3814763" y="6091238"/>
          <p14:tracePt t="1044" x="3740150" y="6115050"/>
          <p14:tracePt t="1044" x="3706813" y="6122988"/>
          <p14:tracePt t="1044" x="3665538" y="6140450"/>
          <p14:tracePt t="1044" x="3657600" y="6140450"/>
          <p14:tracePt t="1044" x="3641725" y="6140450"/>
          <p14:tracePt t="1044" x="3632200" y="6140450"/>
          <p14:tracePt t="1044" x="3641725" y="6140450"/>
          <p14:tracePt t="1044" x="3649663" y="6140450"/>
          <p14:tracePt t="1044" x="3683000" y="6140450"/>
          <p14:tracePt t="1044" x="3789363" y="6140450"/>
          <p14:tracePt t="1044" x="3879850" y="6132513"/>
          <p14:tracePt t="1044" x="4070350" y="6122988"/>
          <p14:tracePt t="1044" x="4268788" y="6107113"/>
          <p14:tracePt t="1044" x="4367213" y="6099175"/>
          <p14:tracePt t="1044" x="4508500" y="6099175"/>
          <p14:tracePt t="1044" x="4591050" y="6099175"/>
          <p14:tracePt t="1044" x="4606925" y="6099175"/>
          <p14:tracePt t="1044" x="4614863" y="6099175"/>
          <p14:tracePt t="1044" x="4573588" y="6107113"/>
          <p14:tracePt t="1044" x="4524375" y="6122988"/>
          <p14:tracePt t="1044" x="4392613" y="6164263"/>
          <p14:tracePt t="1044" x="4302125" y="6173788"/>
          <p14:tracePt t="1044" x="4210050" y="6181725"/>
          <p14:tracePt t="1044" x="4119563" y="6197600"/>
          <p14:tracePt t="1044" x="3962400" y="6223000"/>
          <p14:tracePt t="1044" x="3930650" y="6223000"/>
          <p14:tracePt t="1044" x="3897313" y="6223000"/>
          <p14:tracePt t="1044" x="3889375" y="6223000"/>
          <p14:tracePt t="1044" x="3863975" y="6223000"/>
          <p14:tracePt t="1044" x="3863975" y="6215063"/>
          <p14:tracePt t="1044" x="3871913" y="6205538"/>
          <p14:tracePt t="1044" x="3889375" y="6205538"/>
          <p14:tracePt t="1044" x="3938588" y="6197600"/>
          <p14:tracePt t="1044" x="4013200" y="6189663"/>
          <p14:tracePt t="1044" x="4119563" y="6181725"/>
          <p14:tracePt t="1044" x="4384675" y="6140450"/>
          <p14:tracePt t="1044" x="4508500" y="6122988"/>
          <p14:tracePt t="1044" x="4640263" y="6115050"/>
          <p14:tracePt t="1044" x="4772025" y="6107113"/>
          <p14:tracePt t="1044" x="4862513" y="6099175"/>
          <p14:tracePt t="1044" x="5027613" y="6081713"/>
          <p14:tracePt t="1044" x="5068888" y="6081713"/>
          <p14:tracePt t="1044" x="5086350" y="6081713"/>
          <p14:tracePt t="1044" x="5110163" y="6081713"/>
          <p14:tracePt t="1044" x="5127625" y="6081713"/>
          <p14:tracePt t="1044" x="5143500" y="6081713"/>
          <p14:tracePt t="1044" x="5135563" y="6081713"/>
          <p14:tracePt t="1044" x="5127625" y="6081713"/>
          <p14:tracePt t="1044" x="5102225" y="6081713"/>
          <p14:tracePt t="1044" x="5068888" y="6091238"/>
          <p14:tracePt t="1044" x="5011738" y="6099175"/>
          <p14:tracePt t="1044" x="4937125" y="6107113"/>
          <p14:tracePt t="1044" x="4730750" y="6132513"/>
          <p14:tracePt t="1044" x="4516438" y="6164263"/>
          <p14:tracePt t="1044" x="4400550" y="6181725"/>
          <p14:tracePt t="1044" x="4284663" y="6189663"/>
          <p14:tracePt t="1044" x="4202113" y="6189663"/>
          <p14:tracePt t="1044" x="4054475" y="6215063"/>
          <p14:tracePt t="1044" x="4013200" y="6223000"/>
          <p14:tracePt t="1044" x="3979863" y="6223000"/>
          <p14:tracePt t="1044" x="3971925" y="6223000"/>
          <p14:tracePt t="1044" x="3987800" y="6223000"/>
          <p14:tracePt t="1044" x="4029075" y="6215063"/>
          <p14:tracePt t="1044" x="4127500" y="6197600"/>
          <p14:tracePt t="1044" x="4194175" y="6189663"/>
          <p14:tracePt t="1044" x="4408488" y="6148388"/>
          <p14:tracePt t="1044" x="4632325" y="6122988"/>
          <p14:tracePt t="1044" x="4714875" y="6122988"/>
          <p14:tracePt t="1044" x="4903788" y="6115050"/>
          <p14:tracePt t="1044" x="5019675" y="6107113"/>
          <p14:tracePt t="1044" x="5053013" y="6107113"/>
          <p14:tracePt t="1044" x="5094288" y="6115050"/>
          <p14:tracePt t="1044" x="5102225" y="6115050"/>
          <p14:tracePt t="1044" x="5102225" y="6122988"/>
          <p14:tracePt t="1044" x="5102225" y="6132513"/>
          <p14:tracePt t="1044" x="5094288" y="6140450"/>
          <p14:tracePt t="1044" x="5078413" y="6148388"/>
          <p14:tracePt t="1044" x="5053013" y="6156325"/>
          <p14:tracePt t="1044" x="4978400" y="6205538"/>
          <p14:tracePt t="1044" x="4913313" y="6256338"/>
          <p14:tracePt t="1044" x="4830763" y="6329363"/>
          <p14:tracePt t="1044" x="4772025" y="6378575"/>
          <p14:tracePt t="1044" x="4697413" y="6437313"/>
          <p14:tracePt t="1044" x="4632325" y="6511925"/>
          <p14:tracePt t="1044" x="4516438" y="6602413"/>
          <p14:tracePt t="1044" x="4467225" y="6651625"/>
          <p14:tracePt t="1044" x="4367213" y="6767513"/>
          <p14:tracePt t="1044" x="4343400" y="6808788"/>
          <p14:tracePt t="1044" x="4367213" y="6816725"/>
          <p14:tracePt t="1044" x="4425950" y="6850063"/>
          <p14:tracePt t="1044" x="3425825" y="6808788"/>
          <p14:tracePt t="1044" x="3559175" y="6767513"/>
          <p14:tracePt t="1044" x="3690938" y="6718300"/>
          <p14:tracePt t="1044" x="3789363" y="6667500"/>
          <p14:tracePt t="1044" x="3871913" y="6618288"/>
          <p14:tracePt t="1044" x="4013200" y="6519863"/>
          <p14:tracePt t="1044" x="4062413" y="6486525"/>
          <p14:tracePt t="1044" x="4202113" y="6354763"/>
          <p14:tracePt t="1044" x="4359275" y="6173788"/>
          <p14:tracePt t="1044" x="4483100" y="6008688"/>
          <p14:tracePt t="1044" x="4541838" y="5916613"/>
          <p14:tracePt t="1044" x="4681538" y="5686425"/>
          <p14:tracePt t="1044" x="4879975" y="5307013"/>
          <p14:tracePt t="1044" x="4995863" y="5083175"/>
          <p14:tracePt t="1044" x="5102225" y="4852988"/>
          <p14:tracePt t="1044" x="5143500" y="4729163"/>
          <p14:tracePt t="1044" x="5226050" y="4538663"/>
          <p14:tracePt t="1044" x="5251450" y="4456113"/>
          <p14:tracePt t="1044" x="5284788" y="4391025"/>
          <p14:tracePt t="1044" x="5300663" y="4332288"/>
          <p14:tracePt t="1044" x="5316538" y="4283075"/>
          <p14:tracePt t="1044" x="5334000" y="4233863"/>
          <p14:tracePt t="1044" x="5349875" y="4184650"/>
          <p14:tracePt t="1044" x="5367338" y="4159250"/>
          <p14:tracePt t="1044" x="5375275" y="4117975"/>
          <p14:tracePt t="1044" x="5383213" y="4102100"/>
          <p14:tracePt t="1044" x="5383213" y="4084638"/>
          <p14:tracePt t="1044" x="5383213" y="4076700"/>
          <p14:tracePt t="1044" x="5391150" y="4076700"/>
          <p14:tracePt t="1044" x="5399088" y="4076700"/>
          <p14:tracePt t="1044" x="5399088" y="4084638"/>
          <p14:tracePt t="1044" x="5399088" y="4092575"/>
          <p14:tracePt t="1044" x="5473700" y="3994150"/>
          <p14:tracePt t="1044" x="5605463" y="3771900"/>
          <p14:tracePt t="1044" x="5788025" y="3506788"/>
          <p14:tracePt t="1044" x="6646863" y="2360613"/>
          <p14:tracePt t="1044" x="6985000" y="1971675"/>
          <p14:tracePt t="1044" x="7207250" y="1749425"/>
          <p14:tracePt t="1044" x="7431088" y="1527175"/>
          <p14:tracePt t="1044" x="7826375" y="1130300"/>
          <p14:tracePt t="1044" x="8016875" y="949325"/>
          <p14:tracePt t="1044" x="8174038" y="784225"/>
          <p14:tracePt t="1044" x="8289925" y="660400"/>
          <p14:tracePt t="1044" x="8447088" y="495300"/>
          <p14:tracePt t="1044" x="8602663" y="363538"/>
          <p14:tracePt t="1044" x="8669338" y="304800"/>
          <p14:tracePt t="1044" x="8726488" y="263525"/>
          <p14:tracePt t="1044" x="8777288" y="239713"/>
          <p14:tracePt t="1044" x="8875713" y="180975"/>
          <p14:tracePt t="1044" x="8950325" y="139700"/>
          <p14:tracePt t="1044" x="8991600" y="123825"/>
          <p14:tracePt t="1044" x="9090025" y="98425"/>
          <p14:tracePt t="1044" x="9205913" y="82550"/>
          <p14:tracePt t="1044" x="9255125" y="74613"/>
          <p14:tracePt t="1044" x="9386888" y="57150"/>
          <p14:tracePt t="1044" x="9437688" y="49213"/>
          <p14:tracePt t="1044" x="9478963" y="41275"/>
          <p14:tracePt t="1044" x="9520238" y="41275"/>
          <p14:tracePt t="1044" x="9551988" y="33338"/>
          <p14:tracePt t="1044" x="9593263" y="25400"/>
          <p14:tracePt t="1044" x="9644063" y="15875"/>
          <p14:tracePt t="1044" x="9667875" y="15875"/>
          <p14:tracePt t="1044" x="9693275" y="7938"/>
          <p14:tracePt t="1044" x="9701213" y="0"/>
          <p14:tracePt t="1044" x="9709150" y="0"/>
          <p14:tracePt t="1044" x="8331200" y="57150"/>
          <p14:tracePt t="1044" x="8372475" y="57150"/>
          <p14:tracePt t="1044" x="8396288" y="57150"/>
          <p14:tracePt t="1044" x="8429625" y="57150"/>
          <p14:tracePt t="1044" x="8455025" y="49213"/>
          <p14:tracePt t="1044" x="8462963" y="49213"/>
          <p14:tracePt t="1044" x="8470900" y="57150"/>
          <p14:tracePt t="1044" x="8478838" y="57150"/>
          <p14:tracePt t="1044" x="8478838" y="49213"/>
          <p14:tracePt t="1044" x="8470900" y="49213"/>
          <p14:tracePt t="1044" x="8462963" y="41275"/>
          <p14:tracePt t="1044" x="8455025" y="41275"/>
          <p14:tracePt t="1044" x="8447088" y="33338"/>
          <p14:tracePt t="1044" x="8437563" y="25400"/>
          <p14:tracePt t="1044" x="8429625" y="25400"/>
          <p14:tracePt t="1044" x="8421688" y="25400"/>
          <p14:tracePt t="1044" x="8413750" y="25400"/>
          <p14:tracePt t="1044" x="8396288" y="15875"/>
          <p14:tracePt t="1044" x="8388350" y="15875"/>
          <p14:tracePt t="1044" x="8372475" y="7938"/>
          <p14:tracePt t="1044" x="8364538" y="7938"/>
          <p14:tracePt t="1044" x="8355013" y="0"/>
          <p14:tracePt t="1044" x="8347075" y="0"/>
          <p14:tracePt t="1044" x="8331200" y="0"/>
          <p14:tracePt t="1044" x="8323263" y="0"/>
          <p14:tracePt t="1044" x="8305800" y="0"/>
          <p14:tracePt t="1044" x="8297863" y="0"/>
          <p14:tracePt t="1044" x="8289925" y="0"/>
          <p14:tracePt t="1044" x="8281988" y="0"/>
          <p14:tracePt t="1044" x="8272463" y="0"/>
          <p14:tracePt t="1044" x="8264525" y="0"/>
          <p14:tracePt t="1044" x="8256588" y="0"/>
          <p14:tracePt t="1044" x="8240713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DCCA7-BCA6-55DF-96D1-3216FEBFA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313" y="0"/>
            <a:ext cx="9434414" cy="666603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chemeClr val="tx1"/>
                </a:solidFill>
                <a:effectLst/>
                <a:latin typeface="Plus Jakarta Sans"/>
              </a:rPr>
              <a:t>Can we visualize the pricing distribution of products?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40E165-6C8C-EEDA-4555-05F0C8345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459" y="1828800"/>
            <a:ext cx="2850775" cy="255494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/>
              <a:t>After analysing the products dataset the pricing or unit price is increasing by there product demands or sessional demands.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2A41D-0A6A-43A3-6F33-1D9953CF4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72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45EE4-4268-BA02-B0CE-49A950C0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1CB-21A0-61EF-F229-0152CCD23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466" y="0"/>
            <a:ext cx="10037067" cy="662576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chemeClr val="tx1"/>
                </a:solidFill>
                <a:effectLst/>
                <a:latin typeface="Plus Jakarta Sans"/>
              </a:rPr>
              <a:t>What is the trend in customer acquisition over time?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06717-E856-952B-3153-7E639D632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5365" y="1798745"/>
            <a:ext cx="2671482" cy="2423631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the customer dataset the buyers volume is increasing over the period of times of month and years as products are being recognize by peoples.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E5754-AE09-0F98-5969-1329AA61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" y="1798745"/>
            <a:ext cx="6988405" cy="50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15EC-C63E-377A-7194-040E8E49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  <a:effectLst/>
                <a:latin typeface="Plus Jakarta Sans"/>
              </a:rPr>
              <a:t>Can we visualize the distribution of customer demographics through contact title ?</a:t>
            </a:r>
            <a:endParaRPr lang="en-IN" b="1" i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E52EB-D451-D4EC-46E0-FF5EF92E2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81" y="2224346"/>
            <a:ext cx="7117237" cy="4158524"/>
          </a:xfrm>
        </p:spPr>
      </p:pic>
    </p:spTree>
    <p:extLst>
      <p:ext uri="{BB962C8B-B14F-4D97-AF65-F5344CB8AC3E}">
        <p14:creationId xmlns:p14="http://schemas.microsoft.com/office/powerpoint/2010/main" val="230137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292F0-AA5F-4931-2254-1192CE9B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72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33EC-3E75-764A-BA23-02F37966B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0"/>
            <a:ext cx="9440034" cy="638324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What is the distribution of product ratings or reviews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9CAAB-8AB2-9907-1AF0-102169F05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6048" y="2467504"/>
            <a:ext cx="2716305" cy="2543767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the product dataset the product ratings or reviews can be identify by its </a:t>
            </a:r>
            <a:r>
              <a:rPr lang="en-IN" dirty="0" err="1"/>
              <a:t>selled</a:t>
            </a:r>
            <a:r>
              <a:rPr lang="en-IN" dirty="0"/>
              <a:t> quantity of any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C08DC-5DED-554B-5B76-94EAF42C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504"/>
            <a:ext cx="6551629" cy="43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5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C050F-F17F-F8C7-D12D-CD774BFFA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0"/>
            <a:ext cx="9440034" cy="1049867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How does employee productivity vary across different departments or job roles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690BC1-9792-F084-0F71-38D76FF5F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099176" y="2328420"/>
            <a:ext cx="2958352" cy="2485627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employee dataset the employee productivity is more in under sales representative than any others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6E253-D3C1-928D-CA63-05C77FD6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8420"/>
            <a:ext cx="7484882" cy="45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9E356-421A-7F0A-2D3A-91968B43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8FC1-A1BA-1BF6-9320-91D64EA26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433" y="3238"/>
            <a:ext cx="8697134" cy="1014858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How does the cost or pricing structure vary across different suppliers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04356-DB71-2075-638A-A05682CF7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19" y="1661334"/>
            <a:ext cx="9493622" cy="51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2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3516-0ECB-F089-828C-633179468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024" y="0"/>
            <a:ext cx="9643951" cy="619471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What is the distribution of supplier performance metrics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67776-428B-0B7A-DA04-421134336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082" y="2780907"/>
            <a:ext cx="2689412" cy="281306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the supplier dataset of their performance metrics the quantity of suppliers is more in USA , Germany, Australia ,UK than any other country.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F1A0D-7768-DFA2-4639-9DB72C69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07"/>
            <a:ext cx="7239786" cy="4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567A-9511-A56C-FA82-495E3698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970450"/>
          </a:xfrm>
        </p:spPr>
        <p:txBody>
          <a:bodyPr>
            <a:normAutofit/>
          </a:bodyPr>
          <a:lstStyle/>
          <a:p>
            <a:r>
              <a:rPr lang="en-IN" sz="3600" b="1" i="1" dirty="0">
                <a:solidFill>
                  <a:srgbClr val="00B050"/>
                </a:solidFill>
              </a:rPr>
              <a:t>MECE APPROCH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27CA4-1ECF-C05B-051F-B4CCCFE21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t="1170" r="-90" b="5554"/>
          <a:stretch/>
        </p:blipFill>
        <p:spPr>
          <a:xfrm>
            <a:off x="0" y="1442301"/>
            <a:ext cx="12191999" cy="55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3"/>
    </mc:Choice>
    <mc:Fallback xmlns="">
      <p:transition spd="slow" advTm="85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9D4-B80C-5844-8898-9FE841C9B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666" y="0"/>
            <a:ext cx="10152668" cy="534629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Can we visualize the geographical distribution of suppliers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68C16-EF96-A6B8-59E9-3FB70F679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3318" y="2693684"/>
            <a:ext cx="2994211" cy="289132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this the distributers of the orders are mostly in USA and France than other countries.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0DD9-0713-75CE-066F-82A6D74C3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684"/>
            <a:ext cx="7701699" cy="41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3996E-B8FC-EBF7-BD94-29298869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FEE-E062-39DE-5A80-E52D1478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0"/>
            <a:ext cx="9440034" cy="544056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solidFill>
                  <a:schemeClr val="tx1"/>
                </a:solidFill>
                <a:effectLst/>
                <a:latin typeface="Plus Jakarta Sans"/>
              </a:rPr>
              <a:t>Can we visualize the average order shipping duration</a:t>
            </a:r>
            <a:endParaRPr lang="en-IN" sz="3600" b="1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C87E7-D7B0-A11F-A331-C4B30B241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1918222"/>
            <a:ext cx="8328212" cy="45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168A-1588-8763-EAD8-A467B075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CBC3-8EE9-5B87-3B8F-A0BA01330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929" y="0"/>
            <a:ext cx="10156141" cy="544056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effectLst/>
                <a:latin typeface="Plus Jakarta Sans"/>
              </a:rPr>
              <a:t>How does the sales volume vary across different product categories</a:t>
            </a:r>
            <a:endParaRPr lang="en-IN" sz="2800" b="1" i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07954-B9BC-101B-C31E-039926F3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35" y="1817411"/>
            <a:ext cx="6938128" cy="49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6A12B-336A-7854-6AEF-E331A367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7794-C642-4E06-7F01-C3C5D9ABD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929" y="311084"/>
            <a:ext cx="10156141" cy="544056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effectLst/>
                <a:latin typeface="Plus Jakarta Sans"/>
              </a:rPr>
              <a:t>How does customer distribution vary across different regions or customer segments</a:t>
            </a:r>
            <a:endParaRPr lang="en-IN" sz="2800" b="1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CC542-66A5-69C0-DE36-48BB0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1" y="2058802"/>
            <a:ext cx="7428322" cy="47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3D42-785A-B187-7EC7-5FCB39AD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12" y="0"/>
            <a:ext cx="10353762" cy="970450"/>
          </a:xfrm>
        </p:spPr>
        <p:txBody>
          <a:bodyPr/>
          <a:lstStyle/>
          <a:p>
            <a:r>
              <a:rPr lang="en-IN" b="1" i="1" dirty="0">
                <a:solidFill>
                  <a:srgbClr val="00B050"/>
                </a:solidFill>
              </a:rPr>
              <a:t>EDA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6320F-6FE8-2D70-96BF-D0D74225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970450"/>
            <a:ext cx="12192000" cy="58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2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9760-C7D7-8BB8-F16E-2EF12860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7873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effectLst/>
                <a:latin typeface="Plus Jakarta Sans"/>
              </a:rPr>
              <a:t>How does order frequency vary across different customer segments</a:t>
            </a:r>
            <a:endParaRPr lang="en-IN" sz="2800" b="1" i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412D4-7CBF-EC70-9BD3-AF1D23A3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974"/>
            <a:ext cx="6096000" cy="4278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10F7C-CAA6-5C31-8E4E-83709FD20FFD}"/>
              </a:ext>
            </a:extLst>
          </p:cNvPr>
          <p:cNvSpPr/>
          <p:nvPr/>
        </p:nvSpPr>
        <p:spPr>
          <a:xfrm>
            <a:off x="8740588" y="2579974"/>
            <a:ext cx="3388659" cy="146124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order and customer segments dataset the frequency of order is more in UK , Ireland than others .</a:t>
            </a:r>
          </a:p>
        </p:txBody>
      </p:sp>
    </p:spTree>
    <p:extLst>
      <p:ext uri="{BB962C8B-B14F-4D97-AF65-F5344CB8AC3E}">
        <p14:creationId xmlns:p14="http://schemas.microsoft.com/office/powerpoint/2010/main" val="272561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499F-8B15-BAB8-4C49-45149E94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3F01-7AF0-9211-0A0C-26861D47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What are the key factors influencing customer retention or loyalty based on the dataset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E0740-8002-B4FE-5213-AD140A5A4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210"/>
            <a:ext cx="6096000" cy="4225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465206-65B4-06E7-7C1E-88EEC4690662}"/>
              </a:ext>
            </a:extLst>
          </p:cNvPr>
          <p:cNvSpPr/>
          <p:nvPr/>
        </p:nvSpPr>
        <p:spPr>
          <a:xfrm>
            <a:off x="8740588" y="2579974"/>
            <a:ext cx="3388659" cy="146124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the customer retention or loyalty by their sum of sales is product id 37 , 59 have more loyal customers than others .</a:t>
            </a:r>
          </a:p>
        </p:txBody>
      </p:sp>
    </p:spTree>
    <p:extLst>
      <p:ext uri="{BB962C8B-B14F-4D97-AF65-F5344CB8AC3E}">
        <p14:creationId xmlns:p14="http://schemas.microsoft.com/office/powerpoint/2010/main" val="33444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2F96B-3AD9-6F8B-74C0-1F8677D1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107A-C893-6AD7-0C2D-FF59AD75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How do customer preferences vary based on their location or demographics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F0EF7-FB13-0328-DF1F-212404B2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062"/>
            <a:ext cx="6096000" cy="4609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8EABB2-5D5F-7DB1-7798-2D202B50BCF5}"/>
              </a:ext>
            </a:extLst>
          </p:cNvPr>
          <p:cNvSpPr/>
          <p:nvPr/>
        </p:nvSpPr>
        <p:spPr>
          <a:xfrm>
            <a:off x="8695765" y="2444464"/>
            <a:ext cx="3388659" cy="210856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customer segments dataset the customer most </a:t>
            </a:r>
            <a:r>
              <a:rPr lang="en-IN" dirty="0" err="1"/>
              <a:t>prefrences</a:t>
            </a:r>
            <a:r>
              <a:rPr lang="en-IN" dirty="0"/>
              <a:t>  based on their locations is more in UK , France , Germany  than others .</a:t>
            </a:r>
          </a:p>
        </p:txBody>
      </p:sp>
    </p:spTree>
    <p:extLst>
      <p:ext uri="{BB962C8B-B14F-4D97-AF65-F5344CB8AC3E}">
        <p14:creationId xmlns:p14="http://schemas.microsoft.com/office/powerpoint/2010/main" val="34819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4B577-59F2-93AA-1EC1-31E0F769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6800-D4E5-C3C3-793D-44F98D79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Are there any specific product categories or SKUs that contribute significantly to order revenue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65C1F-6B9D-194B-204E-8D6D7E44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528"/>
            <a:ext cx="6096000" cy="43954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2CA257-C243-9B5E-DD7F-B7BC77B71702}"/>
              </a:ext>
            </a:extLst>
          </p:cNvPr>
          <p:cNvSpPr/>
          <p:nvPr/>
        </p:nvSpPr>
        <p:spPr>
          <a:xfrm>
            <a:off x="8740588" y="2579974"/>
            <a:ext cx="3388659" cy="146124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product categories the order revenue of the items is listed in this 2660 is best revenue of entire products </a:t>
            </a:r>
            <a:r>
              <a:rPr lang="en-IN" dirty="0" err="1"/>
              <a:t>cateegories</a:t>
            </a:r>
            <a:r>
              <a:rPr lang="en-I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97285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ADDE3-E785-55C3-4186-C8F54FE7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"/>
    </mc:Choice>
    <mc:Fallback xmlns="">
      <p:transition spd="slow" advTm="162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A717-5783-84CA-F1CC-B8D2D9BC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4699-4398-AD6E-18D8-F97A1C2E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Can we identify any patterns or clusters in employee skill sets or qualifications through visualizations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A7C00-4227-6426-E2EB-4152D6DA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933"/>
            <a:ext cx="6096000" cy="4759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DADE3-FDFE-4D90-E18A-34108477D60E}"/>
              </a:ext>
            </a:extLst>
          </p:cNvPr>
          <p:cNvSpPr/>
          <p:nvPr/>
        </p:nvSpPr>
        <p:spPr>
          <a:xfrm>
            <a:off x="8740588" y="2579974"/>
            <a:ext cx="3388659" cy="146124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employees dataset through title and their names the employees skills are shown below .</a:t>
            </a:r>
          </a:p>
        </p:txBody>
      </p:sp>
    </p:spTree>
    <p:extLst>
      <p:ext uri="{BB962C8B-B14F-4D97-AF65-F5344CB8AC3E}">
        <p14:creationId xmlns:p14="http://schemas.microsoft.com/office/powerpoint/2010/main" val="3462222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2990-B2F0-5861-54DC-F8B0200B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7113-C6FB-C1BE-E2BA-74E8274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How does supplier performance vary across different product categories or departments</a:t>
            </a:r>
            <a:endParaRPr lang="en-IN" sz="3200" b="1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294CC-EC84-76CF-2461-F663163E7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256"/>
            <a:ext cx="6096000" cy="47767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B26BD-FD5B-5D25-FFD5-2D6ED1FC541A}"/>
              </a:ext>
            </a:extLst>
          </p:cNvPr>
          <p:cNvSpPr/>
          <p:nvPr/>
        </p:nvSpPr>
        <p:spPr>
          <a:xfrm>
            <a:off x="8740588" y="2579974"/>
            <a:ext cx="3388659" cy="146124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After analysing supplier dataset the sales representative have more tasks to do .</a:t>
            </a:r>
          </a:p>
        </p:txBody>
      </p:sp>
    </p:spTree>
    <p:extLst>
      <p:ext uri="{BB962C8B-B14F-4D97-AF65-F5344CB8AC3E}">
        <p14:creationId xmlns:p14="http://schemas.microsoft.com/office/powerpoint/2010/main" val="251255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2235-192E-AFE6-9CCD-63D297E1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0BDC5-3915-1C62-1FFE-0D9C8BBE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b="3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5F70D1-B9BE-FA9C-9F3A-471D8C55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492" y="368446"/>
            <a:ext cx="8610600" cy="998441"/>
          </a:xfrm>
        </p:spPr>
        <p:txBody>
          <a:bodyPr/>
          <a:lstStyle/>
          <a:p>
            <a:r>
              <a:rPr lang="en-IN" b="1" i="1" u="sng" dirty="0">
                <a:solidFill>
                  <a:srgbClr val="00B050"/>
                </a:solidFill>
              </a:rPr>
              <a:t>Power BI PROBLEMS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EBF44B-5CCB-D5D4-CEC5-CBFC8BFD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28" y="3429000"/>
            <a:ext cx="6168272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6ACAB8-0148-406C-48F3-A57FCFFAE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23728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DE3D2B-8A87-523B-AACB-736B611BD7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19840" y="6395760"/>
              <a:ext cx="652680" cy="14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DE3D2B-8A87-523B-AACB-736B611BD7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000" y="6332400"/>
                <a:ext cx="68400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2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8"/>
    </mc:Choice>
    <mc:Fallback xmlns="">
      <p:transition spd="slow" advTm="16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47" x="3905250" y="6343650"/>
          <p14:tracePt t="11658" x="3219450" y="6775450"/>
          <p14:tracePt t="11664" x="3211513" y="6734175"/>
          <p14:tracePt t="11675" x="3203575" y="6700838"/>
          <p14:tracePt t="11687" x="3178175" y="6651625"/>
          <p14:tracePt t="11692" x="3178175" y="6635750"/>
          <p14:tracePt t="11698" x="3162300" y="6602413"/>
          <p14:tracePt t="11709" x="3154363" y="6569075"/>
          <p14:tracePt t="11713" x="3146425" y="6543675"/>
          <p14:tracePt t="11719" x="3121025" y="6519863"/>
          <p14:tracePt t="11732" x="3079750" y="6461125"/>
          <p14:tracePt t="11746" x="3054350" y="6419850"/>
          <p14:tracePt t="11764" x="3022600" y="6396038"/>
          <p14:tracePt t="11768" x="3013075" y="6396038"/>
          <p14:tracePt t="11773" x="3005138" y="6378575"/>
          <p14:tracePt t="11783" x="2997200" y="6378575"/>
          <p14:tracePt t="11798" x="2989263" y="6362700"/>
          <p14:tracePt t="12226" x="3005138" y="6362700"/>
          <p14:tracePt t="12236" x="3054350" y="6354763"/>
          <p14:tracePt t="12240" x="3121025" y="6321425"/>
          <p14:tracePt t="12251" x="3228975" y="6305550"/>
          <p14:tracePt t="12254" x="3343275" y="6280150"/>
          <p14:tracePt t="12263" x="3459163" y="6264275"/>
          <p14:tracePt t="12268" x="3616325" y="6238875"/>
          <p14:tracePt t="12273" x="3740150" y="6223000"/>
          <p14:tracePt t="12284" x="3863975" y="6215063"/>
          <p14:tracePt t="12287" x="3979863" y="6205538"/>
          <p14:tracePt t="12297" x="4095750" y="6205538"/>
          <p14:tracePt t="12301" x="4186238" y="6205538"/>
          <p14:tracePt t="12315" x="4333875" y="6205538"/>
          <p14:tracePt t="12320" x="4384675" y="6205538"/>
          <p14:tracePt t="12330" x="4425950" y="6215063"/>
          <p14:tracePt t="12335" x="4467225" y="6215063"/>
          <p14:tracePt t="12348" x="4508500" y="6215063"/>
          <p14:tracePt t="12353" x="4516438" y="6215063"/>
          <p14:tracePt t="12364" x="4524375" y="6215063"/>
          <p14:tracePt t="12380" x="4541838" y="6215063"/>
          <p14:tracePt t="12396" x="4541838" y="6223000"/>
          <p14:tracePt t="12498" x="4524375" y="6238875"/>
          <p14:tracePt t="12507" x="4516438" y="6246813"/>
          <p14:tracePt t="12516" x="4491038" y="6256338"/>
          <p14:tracePt t="12519" x="4467225" y="6264275"/>
          <p14:tracePt t="12532" x="4375150" y="6313488"/>
          <p14:tracePt t="12549" x="4251325" y="6346825"/>
          <p14:tracePt t="12553" x="4178300" y="6370638"/>
          <p14:tracePt t="12558" x="4095750" y="6388100"/>
          <p14:tracePt t="12569" x="4003675" y="6403975"/>
          <p14:tracePt t="12573" x="3921125" y="6419850"/>
          <p14:tracePt t="12587" x="3748088" y="6437313"/>
          <p14:tracePt t="12597" x="3673475" y="6445250"/>
          <p14:tracePt t="12601" x="3608388" y="6453188"/>
          <p14:tracePt t="12615" x="3492500" y="6453188"/>
          <p14:tracePt t="12630" x="3394075" y="6453188"/>
          <p14:tracePt t="12634" x="3352800" y="6453188"/>
          <p14:tracePt t="12648" x="3260725" y="6453188"/>
          <p14:tracePt t="12654" x="3244850" y="6453188"/>
          <p14:tracePt t="12660" x="3211513" y="6453188"/>
          <p14:tracePt t="12670" x="3203575" y="6453188"/>
          <p14:tracePt t="12681" x="3187700" y="6453188"/>
          <p14:tracePt t="12729" x="3195638" y="6453188"/>
          <p14:tracePt t="12750" x="3203575" y="6453188"/>
          <p14:tracePt t="12758" x="3219450" y="6453188"/>
          <p14:tracePt t="12766" x="3228975" y="6445250"/>
          <p14:tracePt t="12780" x="3270250" y="6437313"/>
          <p14:tracePt t="12786" x="3311525" y="6437313"/>
          <p14:tracePt t="12791" x="3343275" y="6437313"/>
          <p14:tracePt t="12801" x="3409950" y="6429375"/>
          <p14:tracePt t="12805" x="3492500" y="6419850"/>
          <p14:tracePt t="12813" x="3567113" y="6419850"/>
          <p14:tracePt t="12832" x="3756025" y="6403975"/>
          <p14:tracePt t="12837" x="3797300" y="6403975"/>
          <p14:tracePt t="12848" x="3830638" y="6403975"/>
          <p14:tracePt t="13320" x="3856038" y="6403975"/>
          <p14:tracePt t="13328" x="3905250" y="6403975"/>
          <p14:tracePt t="13333" x="3979863" y="6403975"/>
          <p14:tracePt t="13342" x="4054475" y="6403975"/>
          <p14:tracePt t="13364" x="4292600" y="6411913"/>
          <p14:tracePt t="13368" x="4384675" y="6411913"/>
          <p14:tracePt t="13373" x="4457700" y="6419850"/>
          <p14:tracePt t="13387" x="4583113" y="6429375"/>
          <p14:tracePt t="13398" x="4614863" y="6429375"/>
          <p14:tracePt t="13415" x="4665663" y="6445250"/>
          <p14:tracePt t="13421" x="4673600" y="6445250"/>
          <p14:tracePt t="13431" x="4681538" y="6445250"/>
          <p14:tracePt t="13449" x="4681538" y="6437313"/>
          <p14:tracePt t="13476" x="4673600" y="6437313"/>
          <p14:tracePt t="13490" x="4665663" y="6437313"/>
          <p14:tracePt t="13498" x="4656138" y="6437313"/>
          <p14:tracePt t="13513" x="4614863" y="6437313"/>
          <p14:tracePt t="13518" x="4591050" y="6429375"/>
          <p14:tracePt t="13522" x="4557713" y="6419850"/>
          <p14:tracePt t="13534" x="4524375" y="6419850"/>
          <p14:tracePt t="13538" x="4491038" y="6403975"/>
          <p14:tracePt t="13547" x="4457700" y="6396038"/>
          <p14:tracePt t="13565" x="4392613" y="6378575"/>
          <p14:tracePt t="13571" x="4384675" y="6378575"/>
          <p14:tracePt t="13586" x="4375150" y="6378575"/>
          <p14:tracePt t="13626" x="4384675" y="6378575"/>
          <p14:tracePt t="13634" x="4392613" y="6378575"/>
          <p14:tracePt t="13647" x="4408488" y="6370638"/>
          <p14:tracePt t="13663" x="4433888" y="6362700"/>
          <p14:tracePt t="13667" x="4457700" y="6362700"/>
          <p14:tracePt t="13672" x="4475163" y="6362700"/>
          <p14:tracePt t="13686" x="4541838" y="6370638"/>
          <p14:tracePt t="13696" x="4583113" y="6378575"/>
          <p14:tracePt t="13701" x="4624388" y="6388100"/>
          <p14:tracePt t="13715" x="4673600" y="6403975"/>
          <p14:tracePt t="13720" x="4689475" y="6403975"/>
          <p14:tracePt t="13726" x="4706938" y="6403975"/>
          <p14:tracePt t="13741" x="4714875" y="6411913"/>
          <p14:tracePt t="13762" x="4714875" y="6419850"/>
          <p14:tracePt t="13776" x="4706938" y="6419850"/>
          <p14:tracePt t="13784" x="4697413" y="6429375"/>
          <p14:tracePt t="13797" x="4656138" y="6453188"/>
          <p14:tracePt t="13813" x="4591050" y="6470650"/>
          <p14:tracePt t="13819" x="4549775" y="6486525"/>
          <p14:tracePt t="13823" x="4508500" y="6502400"/>
          <p14:tracePt t="13835" x="4475163" y="6519863"/>
          <p14:tracePt t="13838" x="4449763" y="6527800"/>
          <p14:tracePt t="13852" x="4425950" y="6543675"/>
          <p14:tracePt t="13866" x="4400550" y="6543675"/>
          <p14:tracePt t="13882" x="4400550" y="6553200"/>
          <p14:tracePt t="13885" x="4400550" y="6561138"/>
          <p14:tracePt t="13919" x="4408488" y="6561138"/>
          <p14:tracePt t="13929" x="4425950" y="6561138"/>
          <p14:tracePt t="13933" x="4433888" y="6561138"/>
          <p14:tracePt t="13940" x="4457700" y="6543675"/>
          <p14:tracePt t="13950" x="4524375" y="6535738"/>
          <p14:tracePt t="13954" x="4565650" y="6527800"/>
          <p14:tracePt t="14414" x="4573588" y="6527800"/>
          <p14:tracePt t="14423" x="4606925" y="6519863"/>
          <p14:tracePt t="14427" x="4624388" y="6519863"/>
          <p14:tracePt t="14433" x="4656138" y="6511925"/>
          <p14:tracePt t="14443" x="4673600" y="6511925"/>
          <p14:tracePt t="14449" x="4697413" y="6511925"/>
          <p14:tracePt t="14457" x="4714875" y="6494463"/>
          <p14:tracePt t="14461" x="4730750" y="6494463"/>
          <p14:tracePt t="14466" x="4730750" y="6486525"/>
          <p14:tracePt t="14477" x="4738688" y="6486525"/>
          <p14:tracePt t="14481" x="4738688" y="6478588"/>
          <p14:tracePt t="14501" x="4738688" y="6470650"/>
          <p14:tracePt t="14509" x="4722813" y="6461125"/>
          <p14:tracePt t="14517" x="4714875" y="6461125"/>
          <p14:tracePt t="14530" x="4648200" y="6461125"/>
          <p14:tracePt t="14535" x="4591050" y="6461125"/>
          <p14:tracePt t="14541" x="4549775" y="6453188"/>
          <p14:tracePt t="14551" x="4491038" y="6453188"/>
          <p14:tracePt t="14563" x="4375150" y="6453188"/>
          <p14:tracePt t="14580" x="4284663" y="6453188"/>
          <p14:tracePt t="14584" x="4251325" y="6453188"/>
          <p14:tracePt t="14590" x="4235450" y="6453188"/>
          <p14:tracePt t="14600" x="4219575" y="6453188"/>
          <p14:tracePt t="14644" x="4227513" y="6453188"/>
          <p14:tracePt t="14658" x="4235450" y="6453188"/>
          <p14:tracePt t="14667" x="4243388" y="6453188"/>
          <p14:tracePt t="14680" x="4268788" y="6445250"/>
          <p14:tracePt t="14686" x="4276725" y="6445250"/>
          <p14:tracePt t="14691" x="4284663" y="6445250"/>
          <p14:tracePt t="14705" x="4310063" y="6445250"/>
          <p14:tracePt t="14715" x="4318000" y="6445250"/>
          <p14:tracePt t="14732" x="4343400" y="6445250"/>
          <p14:tracePt t="14753" x="4351338" y="6445250"/>
          <p14:tracePt t="14780" x="4359275" y="6445250"/>
          <p14:tracePt t="15114" x="4310063" y="6370638"/>
          <p14:tracePt t="15123" x="4219575" y="6238875"/>
          <p14:tracePt t="15131" x="4062413" y="6073775"/>
          <p14:tracePt t="15137" x="3856038" y="5851525"/>
          <p14:tracePt t="15148" x="3525838" y="5545138"/>
          <p14:tracePt t="15155" x="3311525" y="5364163"/>
          <p14:tracePt t="15169" x="2832100" y="4984750"/>
          <p14:tracePt t="15184" x="2228850" y="4514850"/>
          <p14:tracePt t="15200" x="1593850" y="3970338"/>
          <p14:tracePt t="15203" x="1122363" y="3557588"/>
          <p14:tracePt t="15208" x="701675" y="3217863"/>
          <p14:tracePt t="15219" x="304800" y="28146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1EDE73-56ED-2606-CAD3-48365531A6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7156E7-3153-69E1-6071-FC7DB32B8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8610600" cy="295275"/>
          </a:xfrm>
        </p:spPr>
        <p:txBody>
          <a:bodyPr>
            <a:noAutofit/>
          </a:bodyPr>
          <a:lstStyle/>
          <a:p>
            <a:pPr algn="ctr"/>
            <a:r>
              <a:rPr lang="en-IN" sz="2800" b="1" i="1" dirty="0">
                <a:solidFill>
                  <a:schemeClr val="bg2">
                    <a:lumMod val="50000"/>
                  </a:schemeClr>
                </a:solidFill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35230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7A6599-08FB-184A-7B3F-2A8083549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0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76C6-518E-D908-727B-DB3F74DAC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090" y="-697583"/>
            <a:ext cx="7795967" cy="1772239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Plus Jakarta Sans"/>
              </a:rPr>
              <a:t> </a:t>
            </a:r>
            <a:r>
              <a:rPr lang="en-US" sz="3200" b="1" i="1" dirty="0">
                <a:solidFill>
                  <a:schemeClr val="tx1"/>
                </a:solidFill>
                <a:effectLst/>
                <a:latin typeface="Plus Jakarta Sans"/>
              </a:rPr>
              <a:t>How does order volume change over time? </a:t>
            </a:r>
            <a:br>
              <a:rPr lang="en-US" sz="3200" b="0" i="0" dirty="0">
                <a:solidFill>
                  <a:schemeClr val="accent6"/>
                </a:solidFill>
                <a:effectLst/>
                <a:latin typeface="Plus Jakarta Sans"/>
              </a:rPr>
            </a:br>
            <a:endParaRPr lang="en-IN" sz="3200" dirty="0">
              <a:solidFill>
                <a:schemeClr val="accent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31A32-41B4-9CA7-AFD4-42B796E2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3998" y="2232212"/>
            <a:ext cx="3272118" cy="203997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the </a:t>
            </a:r>
            <a:r>
              <a:rPr lang="en-IN" dirty="0" err="1"/>
              <a:t>northwind</a:t>
            </a:r>
            <a:r>
              <a:rPr lang="en-IN" dirty="0"/>
              <a:t> order dataset the order/sales volume is increasing over the period of times of month and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B383-B96E-4FDB-E70F-BD5D34372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212"/>
            <a:ext cx="6589059" cy="4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FAC2C-6250-EBF5-059F-A35D9D50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815" y="0"/>
            <a:ext cx="9590550" cy="874960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effectLst/>
                <a:latin typeface="Plus Jakarta Sans"/>
              </a:rPr>
              <a:t>What is the distribution of order values?</a:t>
            </a:r>
            <a:endParaRPr lang="en-IN" b="1" i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7EA3C-FA15-D573-4B0C-6FFFBDCA3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9553" y="1902714"/>
            <a:ext cx="2954239" cy="246309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dirty="0"/>
              <a:t>After analysing this dataset of orders the distribution of order values is increasing in a sessional way and most of the users is increasing and demanding for this product.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C577E-446F-D3EB-6984-0A238E451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715"/>
            <a:ext cx="6212264" cy="49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D45C0-E80F-7993-FCB9-8C9728C4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909</TotalTime>
  <Words>526</Words>
  <Application>Microsoft Office PowerPoint</Application>
  <PresentationFormat>Widescreen</PresentationFormat>
  <Paragraphs>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Calisto MT</vt:lpstr>
      <vt:lpstr>Plus Jakarta Sans</vt:lpstr>
      <vt:lpstr>Wingdings</vt:lpstr>
      <vt:lpstr>Wingdings 2</vt:lpstr>
      <vt:lpstr>Slate</vt:lpstr>
      <vt:lpstr>Capstone Project  Northwind Sales Analysis                                                                          ~ By : Anoop Gupta </vt:lpstr>
      <vt:lpstr>MECE APPROCH</vt:lpstr>
      <vt:lpstr>PowerPoint Presentation</vt:lpstr>
      <vt:lpstr>Power BI PROBLEMS</vt:lpstr>
      <vt:lpstr>ER DIAGRAM</vt:lpstr>
      <vt:lpstr>PowerPoint Presentation</vt:lpstr>
      <vt:lpstr> How does order volume change over time?  </vt:lpstr>
      <vt:lpstr>What is the distribution of order values?</vt:lpstr>
      <vt:lpstr>PowerPoint Presentation</vt:lpstr>
      <vt:lpstr>Can we visualize the pricing distribution of products?</vt:lpstr>
      <vt:lpstr>PowerPoint Presentation</vt:lpstr>
      <vt:lpstr>What is the trend in customer acquisition over time?</vt:lpstr>
      <vt:lpstr>Can we visualize the distribution of customer demographics through contact title ?</vt:lpstr>
      <vt:lpstr>PowerPoint Presentation</vt:lpstr>
      <vt:lpstr>What is the distribution of product ratings or reviews</vt:lpstr>
      <vt:lpstr>How does employee productivity vary across different departments or job roles</vt:lpstr>
      <vt:lpstr>PowerPoint Presentation</vt:lpstr>
      <vt:lpstr>How does the cost or pricing structure vary across different suppliers</vt:lpstr>
      <vt:lpstr>What is the distribution of supplier performance metrics</vt:lpstr>
      <vt:lpstr>Can we visualize the geographical distribution of suppliers</vt:lpstr>
      <vt:lpstr>PowerPoint Presentation</vt:lpstr>
      <vt:lpstr>Can we visualize the average order shipping duration</vt:lpstr>
      <vt:lpstr>How does the sales volume vary across different product categories</vt:lpstr>
      <vt:lpstr>How does customer distribution vary across different regions or customer segments</vt:lpstr>
      <vt:lpstr>EDA PROBLEMS</vt:lpstr>
      <vt:lpstr>How does order frequency vary across different customer segments</vt:lpstr>
      <vt:lpstr>What are the key factors influencing customer retention or loyalty based on the dataset</vt:lpstr>
      <vt:lpstr>How do customer preferences vary based on their location or demographics</vt:lpstr>
      <vt:lpstr>Are there any specific product categories or SKUs that contribute significantly to order revenue</vt:lpstr>
      <vt:lpstr>Can we identify any patterns or clusters in employee skill sets or qualifications through visualizations</vt:lpstr>
      <vt:lpstr>How does supplier performance vary across different product categories or departments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Capstone Project                 Northwind Sales Analysis </dc:title>
  <dc:creator>anoop gupta</dc:creator>
  <cp:lastModifiedBy>anoop gupta</cp:lastModifiedBy>
  <cp:revision>17</cp:revision>
  <dcterms:created xsi:type="dcterms:W3CDTF">2024-02-07T09:23:34Z</dcterms:created>
  <dcterms:modified xsi:type="dcterms:W3CDTF">2024-02-08T16:32:11Z</dcterms:modified>
</cp:coreProperties>
</file>